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74" r:id="rId10"/>
    <p:sldId id="266" r:id="rId11"/>
    <p:sldId id="267" r:id="rId12"/>
    <p:sldId id="275" r:id="rId13"/>
    <p:sldId id="265" r:id="rId14"/>
    <p:sldId id="268" r:id="rId15"/>
    <p:sldId id="276" r:id="rId16"/>
    <p:sldId id="270" r:id="rId17"/>
    <p:sldId id="271" r:id="rId18"/>
    <p:sldId id="272" r:id="rId19"/>
    <p:sldId id="273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32566-E796-4D45-8FD3-0C55EABAE42F}" v="3743" dt="2020-09-21T21:25:17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5664" autoAdjust="0"/>
  </p:normalViewPr>
  <p:slideViewPr>
    <p:cSldViewPr snapToGrid="0">
      <p:cViewPr varScale="1">
        <p:scale>
          <a:sx n="97" d="100"/>
          <a:sy n="97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1C5FE-43B8-4D2E-92E1-48F16CDC0C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93AF05F-6600-44AE-BCC8-08C7F4459E4C}">
      <dgm:prSet/>
      <dgm:spPr/>
      <dgm:t>
        <a:bodyPr/>
        <a:lstStyle/>
        <a:p>
          <a:pPr rtl="0"/>
          <a:r>
            <a:rPr lang="en-US"/>
            <a:t>Learn</a:t>
          </a:r>
          <a:r>
            <a:rPr lang="en-US">
              <a:latin typeface="Calibri Light" panose="020F0302020204030204"/>
            </a:rPr>
            <a:t> about Supreme Court Justice Ruth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 Bader Ginsburg</a:t>
          </a:r>
          <a:r>
            <a:rPr lang="en-US">
              <a:latin typeface="Calibri Light" panose="020F0302020204030204"/>
            </a:rPr>
            <a:t>.</a:t>
          </a:r>
          <a:endParaRPr lang="en-US" b="0" i="0" u="none" strike="noStrike" cap="none" baseline="0" noProof="0">
            <a:solidFill>
              <a:srgbClr val="010000"/>
            </a:solidFill>
            <a:latin typeface="Calibri Light"/>
            <a:cs typeface="Calibri Light"/>
          </a:endParaRPr>
        </a:p>
      </dgm:t>
    </dgm:pt>
    <dgm:pt modelId="{423228EF-93F2-4F3C-92FC-1AD20A8685FC}" type="parTrans" cxnId="{B9BAD589-F3E3-4E4B-889A-310A3683FC49}">
      <dgm:prSet/>
      <dgm:spPr/>
      <dgm:t>
        <a:bodyPr/>
        <a:lstStyle/>
        <a:p>
          <a:endParaRPr lang="en-US"/>
        </a:p>
      </dgm:t>
    </dgm:pt>
    <dgm:pt modelId="{99DFE309-8F7F-4F3A-AE92-203964125E96}" type="sibTrans" cxnId="{B9BAD589-F3E3-4E4B-889A-310A3683FC49}">
      <dgm:prSet/>
      <dgm:spPr/>
      <dgm:t>
        <a:bodyPr/>
        <a:lstStyle/>
        <a:p>
          <a:endParaRPr lang="en-US"/>
        </a:p>
      </dgm:t>
    </dgm:pt>
    <dgm:pt modelId="{41BBDEB3-EB68-4D60-BF43-DD95AE64EC23}">
      <dgm:prSet/>
      <dgm:spPr/>
      <dgm:t>
        <a:bodyPr/>
        <a:lstStyle/>
        <a:p>
          <a:pPr rtl="0"/>
          <a:r>
            <a:rPr lang="en-US"/>
            <a:t>Discuss</a:t>
          </a:r>
          <a:r>
            <a:rPr lang="en-US">
              <a:latin typeface="Calibri Light" panose="020F0302020204030204"/>
            </a:rPr>
            <a:t> the impact Ruth Bader Ginsburg had on gender equality. </a:t>
          </a:r>
          <a:endParaRPr lang="en-US"/>
        </a:p>
      </dgm:t>
    </dgm:pt>
    <dgm:pt modelId="{4D3763B8-01C7-4725-878A-D90D50781698}" type="parTrans" cxnId="{99EDD50E-8B76-4697-8C50-16F20612BC85}">
      <dgm:prSet/>
      <dgm:spPr/>
      <dgm:t>
        <a:bodyPr/>
        <a:lstStyle/>
        <a:p>
          <a:endParaRPr lang="en-US"/>
        </a:p>
      </dgm:t>
    </dgm:pt>
    <dgm:pt modelId="{52A9A0B9-0D1C-4B99-91C2-078C30F14E76}" type="sibTrans" cxnId="{99EDD50E-8B76-4697-8C50-16F20612BC85}">
      <dgm:prSet/>
      <dgm:spPr/>
      <dgm:t>
        <a:bodyPr/>
        <a:lstStyle/>
        <a:p>
          <a:endParaRPr lang="en-US"/>
        </a:p>
      </dgm:t>
    </dgm:pt>
    <dgm:pt modelId="{7816CBFC-B239-4E2A-B566-10538FD90D5C}">
      <dgm:prSet/>
      <dgm:spPr/>
      <dgm:t>
        <a:bodyPr/>
        <a:lstStyle/>
        <a:p>
          <a:pPr rtl="0"/>
          <a:r>
            <a:rPr lang="en-US"/>
            <a:t>Reflect</a:t>
          </a:r>
          <a:r>
            <a:rPr lang="en-US">
              <a:latin typeface="Calibri Light" panose="020F0302020204030204"/>
            </a:rPr>
            <a:t> on</a:t>
          </a:r>
          <a:r>
            <a:rPr lang="en-US" dirty="0">
              <a:latin typeface="Calibri Light" panose="020F0302020204030204"/>
            </a:rPr>
            <a:t> </a:t>
          </a:r>
          <a:r>
            <a:rPr lang="en-US">
              <a:latin typeface="Calibri Light" panose="020F0302020204030204"/>
            </a:rPr>
            <a:t>the history of gender discrimination</a:t>
          </a:r>
          <a:r>
            <a:rPr lang="en-US" dirty="0">
              <a:latin typeface="Calibri Light" panose="020F0302020204030204"/>
            </a:rPr>
            <a:t> in the United States. </a:t>
          </a:r>
          <a:endParaRPr lang="en-US" dirty="0"/>
        </a:p>
      </dgm:t>
    </dgm:pt>
    <dgm:pt modelId="{0B963C20-CA98-42B0-885A-C5C6912436D1}" type="parTrans" cxnId="{F9FF112B-8626-4F45-ADF8-D36D747D25A8}">
      <dgm:prSet/>
      <dgm:spPr/>
      <dgm:t>
        <a:bodyPr/>
        <a:lstStyle/>
        <a:p>
          <a:endParaRPr lang="en-US"/>
        </a:p>
      </dgm:t>
    </dgm:pt>
    <dgm:pt modelId="{C5EB2A5C-D2C6-405B-9022-50E3AB54D833}" type="sibTrans" cxnId="{F9FF112B-8626-4F45-ADF8-D36D747D25A8}">
      <dgm:prSet/>
      <dgm:spPr/>
      <dgm:t>
        <a:bodyPr/>
        <a:lstStyle/>
        <a:p>
          <a:endParaRPr lang="en-US"/>
        </a:p>
      </dgm:t>
    </dgm:pt>
    <dgm:pt modelId="{01B3C2F4-E67D-4E78-9250-640500E6DED9}" type="pres">
      <dgm:prSet presAssocID="{3691C5FE-43B8-4D2E-92E1-48F16CDC0CCA}" presName="root" presStyleCnt="0">
        <dgm:presLayoutVars>
          <dgm:dir/>
          <dgm:resizeHandles val="exact"/>
        </dgm:presLayoutVars>
      </dgm:prSet>
      <dgm:spPr/>
    </dgm:pt>
    <dgm:pt modelId="{22D76A8C-15A8-4381-92AF-890FFDDB4E91}" type="pres">
      <dgm:prSet presAssocID="{693AF05F-6600-44AE-BCC8-08C7F4459E4C}" presName="compNode" presStyleCnt="0"/>
      <dgm:spPr/>
    </dgm:pt>
    <dgm:pt modelId="{F70F14D2-C17A-49A6-9C23-BC3CF668525F}" type="pres">
      <dgm:prSet presAssocID="{693AF05F-6600-44AE-BCC8-08C7F4459E4C}" presName="bgRect" presStyleLbl="bgShp" presStyleIdx="0" presStyleCnt="3"/>
      <dgm:spPr/>
    </dgm:pt>
    <dgm:pt modelId="{C467551F-7C98-4A2D-941D-9749729844F8}" type="pres">
      <dgm:prSet presAssocID="{693AF05F-6600-44AE-BCC8-08C7F4459E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B2683FD-6016-4F74-A1E0-2AC7869DBB86}" type="pres">
      <dgm:prSet presAssocID="{693AF05F-6600-44AE-BCC8-08C7F4459E4C}" presName="spaceRect" presStyleCnt="0"/>
      <dgm:spPr/>
    </dgm:pt>
    <dgm:pt modelId="{4C9123D4-BF0A-4523-A1F1-6BE0A752FEA9}" type="pres">
      <dgm:prSet presAssocID="{693AF05F-6600-44AE-BCC8-08C7F4459E4C}" presName="parTx" presStyleLbl="revTx" presStyleIdx="0" presStyleCnt="3">
        <dgm:presLayoutVars>
          <dgm:chMax val="0"/>
          <dgm:chPref val="0"/>
        </dgm:presLayoutVars>
      </dgm:prSet>
      <dgm:spPr/>
    </dgm:pt>
    <dgm:pt modelId="{3ECF52BC-3E30-46DF-A53D-981B4CCD1D95}" type="pres">
      <dgm:prSet presAssocID="{99DFE309-8F7F-4F3A-AE92-203964125E96}" presName="sibTrans" presStyleCnt="0"/>
      <dgm:spPr/>
    </dgm:pt>
    <dgm:pt modelId="{3161E21C-0248-4120-A10C-D3C63EC746CF}" type="pres">
      <dgm:prSet presAssocID="{41BBDEB3-EB68-4D60-BF43-DD95AE64EC23}" presName="compNode" presStyleCnt="0"/>
      <dgm:spPr/>
    </dgm:pt>
    <dgm:pt modelId="{D962B1C5-F1DE-4BEE-8467-86FAAB8003CC}" type="pres">
      <dgm:prSet presAssocID="{41BBDEB3-EB68-4D60-BF43-DD95AE64EC23}" presName="bgRect" presStyleLbl="bgShp" presStyleIdx="1" presStyleCnt="3"/>
      <dgm:spPr/>
    </dgm:pt>
    <dgm:pt modelId="{5AD7A344-28E3-4F82-B571-5540366FE80A}" type="pres">
      <dgm:prSet presAssocID="{41BBDEB3-EB68-4D60-BF43-DD95AE64EC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C2D0E92-2EEB-4D4B-9FAD-458AC44B41B1}" type="pres">
      <dgm:prSet presAssocID="{41BBDEB3-EB68-4D60-BF43-DD95AE64EC23}" presName="spaceRect" presStyleCnt="0"/>
      <dgm:spPr/>
    </dgm:pt>
    <dgm:pt modelId="{1D778F32-82A7-48A1-8999-CBBB7D4A3CBB}" type="pres">
      <dgm:prSet presAssocID="{41BBDEB3-EB68-4D60-BF43-DD95AE64EC23}" presName="parTx" presStyleLbl="revTx" presStyleIdx="1" presStyleCnt="3">
        <dgm:presLayoutVars>
          <dgm:chMax val="0"/>
          <dgm:chPref val="0"/>
        </dgm:presLayoutVars>
      </dgm:prSet>
      <dgm:spPr/>
    </dgm:pt>
    <dgm:pt modelId="{936E55F8-6225-4326-A513-F8997BAC3665}" type="pres">
      <dgm:prSet presAssocID="{52A9A0B9-0D1C-4B99-91C2-078C30F14E76}" presName="sibTrans" presStyleCnt="0"/>
      <dgm:spPr/>
    </dgm:pt>
    <dgm:pt modelId="{CE3E1383-A840-429B-B6B5-728DAD5929FA}" type="pres">
      <dgm:prSet presAssocID="{7816CBFC-B239-4E2A-B566-10538FD90D5C}" presName="compNode" presStyleCnt="0"/>
      <dgm:spPr/>
    </dgm:pt>
    <dgm:pt modelId="{326A1F63-964E-413A-B964-0825A7FB83BD}" type="pres">
      <dgm:prSet presAssocID="{7816CBFC-B239-4E2A-B566-10538FD90D5C}" presName="bgRect" presStyleLbl="bgShp" presStyleIdx="2" presStyleCnt="3"/>
      <dgm:spPr/>
    </dgm:pt>
    <dgm:pt modelId="{53D2EF16-2782-407F-A860-24F0EE07FB7A}" type="pres">
      <dgm:prSet presAssocID="{7816CBFC-B239-4E2A-B566-10538FD90D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9F8A9B31-0D1A-4D09-82BF-488EFD1A65FF}" type="pres">
      <dgm:prSet presAssocID="{7816CBFC-B239-4E2A-B566-10538FD90D5C}" presName="spaceRect" presStyleCnt="0"/>
      <dgm:spPr/>
    </dgm:pt>
    <dgm:pt modelId="{26816CC0-4CF7-4102-BD60-3D2C62B8A15D}" type="pres">
      <dgm:prSet presAssocID="{7816CBFC-B239-4E2A-B566-10538FD90D5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EDD50E-8B76-4697-8C50-16F20612BC85}" srcId="{3691C5FE-43B8-4D2E-92E1-48F16CDC0CCA}" destId="{41BBDEB3-EB68-4D60-BF43-DD95AE64EC23}" srcOrd="1" destOrd="0" parTransId="{4D3763B8-01C7-4725-878A-D90D50781698}" sibTransId="{52A9A0B9-0D1C-4B99-91C2-078C30F14E76}"/>
    <dgm:cxn modelId="{554D3E27-CAAC-453E-86FB-357428332785}" type="presOf" srcId="{3691C5FE-43B8-4D2E-92E1-48F16CDC0CCA}" destId="{01B3C2F4-E67D-4E78-9250-640500E6DED9}" srcOrd="0" destOrd="0" presId="urn:microsoft.com/office/officeart/2018/2/layout/IconVerticalSolidList"/>
    <dgm:cxn modelId="{12651728-7FCD-49FC-800A-2531DB9FA7FD}" type="presOf" srcId="{693AF05F-6600-44AE-BCC8-08C7F4459E4C}" destId="{4C9123D4-BF0A-4523-A1F1-6BE0A752FEA9}" srcOrd="0" destOrd="0" presId="urn:microsoft.com/office/officeart/2018/2/layout/IconVerticalSolidList"/>
    <dgm:cxn modelId="{F9FF112B-8626-4F45-ADF8-D36D747D25A8}" srcId="{3691C5FE-43B8-4D2E-92E1-48F16CDC0CCA}" destId="{7816CBFC-B239-4E2A-B566-10538FD90D5C}" srcOrd="2" destOrd="0" parTransId="{0B963C20-CA98-42B0-885A-C5C6912436D1}" sibTransId="{C5EB2A5C-D2C6-405B-9022-50E3AB54D833}"/>
    <dgm:cxn modelId="{BF3FC24E-24A9-453F-ADB7-72FFAC259FC9}" type="presOf" srcId="{7816CBFC-B239-4E2A-B566-10538FD90D5C}" destId="{26816CC0-4CF7-4102-BD60-3D2C62B8A15D}" srcOrd="0" destOrd="0" presId="urn:microsoft.com/office/officeart/2018/2/layout/IconVerticalSolidList"/>
    <dgm:cxn modelId="{B9BAD589-F3E3-4E4B-889A-310A3683FC49}" srcId="{3691C5FE-43B8-4D2E-92E1-48F16CDC0CCA}" destId="{693AF05F-6600-44AE-BCC8-08C7F4459E4C}" srcOrd="0" destOrd="0" parTransId="{423228EF-93F2-4F3C-92FC-1AD20A8685FC}" sibTransId="{99DFE309-8F7F-4F3A-AE92-203964125E96}"/>
    <dgm:cxn modelId="{0ABF679D-3C7E-4AAA-95C1-C2475F6A03B7}" type="presOf" srcId="{41BBDEB3-EB68-4D60-BF43-DD95AE64EC23}" destId="{1D778F32-82A7-48A1-8999-CBBB7D4A3CBB}" srcOrd="0" destOrd="0" presId="urn:microsoft.com/office/officeart/2018/2/layout/IconVerticalSolidList"/>
    <dgm:cxn modelId="{686D0416-9F51-4757-B4FC-497F5E50AA28}" type="presParOf" srcId="{01B3C2F4-E67D-4E78-9250-640500E6DED9}" destId="{22D76A8C-15A8-4381-92AF-890FFDDB4E91}" srcOrd="0" destOrd="0" presId="urn:microsoft.com/office/officeart/2018/2/layout/IconVerticalSolidList"/>
    <dgm:cxn modelId="{B252D980-1CE6-4C09-9450-93A73875E10F}" type="presParOf" srcId="{22D76A8C-15A8-4381-92AF-890FFDDB4E91}" destId="{F70F14D2-C17A-49A6-9C23-BC3CF668525F}" srcOrd="0" destOrd="0" presId="urn:microsoft.com/office/officeart/2018/2/layout/IconVerticalSolidList"/>
    <dgm:cxn modelId="{B78EF95B-693A-47B4-9E38-B00EAC2D48F1}" type="presParOf" srcId="{22D76A8C-15A8-4381-92AF-890FFDDB4E91}" destId="{C467551F-7C98-4A2D-941D-9749729844F8}" srcOrd="1" destOrd="0" presId="urn:microsoft.com/office/officeart/2018/2/layout/IconVerticalSolidList"/>
    <dgm:cxn modelId="{BD8865FB-8D80-4822-B005-26DEED014B45}" type="presParOf" srcId="{22D76A8C-15A8-4381-92AF-890FFDDB4E91}" destId="{CB2683FD-6016-4F74-A1E0-2AC7869DBB86}" srcOrd="2" destOrd="0" presId="urn:microsoft.com/office/officeart/2018/2/layout/IconVerticalSolidList"/>
    <dgm:cxn modelId="{60B32B2F-23AF-4C02-991E-A8CA7201023A}" type="presParOf" srcId="{22D76A8C-15A8-4381-92AF-890FFDDB4E91}" destId="{4C9123D4-BF0A-4523-A1F1-6BE0A752FEA9}" srcOrd="3" destOrd="0" presId="urn:microsoft.com/office/officeart/2018/2/layout/IconVerticalSolidList"/>
    <dgm:cxn modelId="{1F52441B-A489-4A33-A8DD-35D929A99C4A}" type="presParOf" srcId="{01B3C2F4-E67D-4E78-9250-640500E6DED9}" destId="{3ECF52BC-3E30-46DF-A53D-981B4CCD1D95}" srcOrd="1" destOrd="0" presId="urn:microsoft.com/office/officeart/2018/2/layout/IconVerticalSolidList"/>
    <dgm:cxn modelId="{29680B2B-AFD6-43F4-AC3A-9AE1BD3AE946}" type="presParOf" srcId="{01B3C2F4-E67D-4E78-9250-640500E6DED9}" destId="{3161E21C-0248-4120-A10C-D3C63EC746CF}" srcOrd="2" destOrd="0" presId="urn:microsoft.com/office/officeart/2018/2/layout/IconVerticalSolidList"/>
    <dgm:cxn modelId="{55B48B47-8FCA-4453-982F-29BDCF64D2C5}" type="presParOf" srcId="{3161E21C-0248-4120-A10C-D3C63EC746CF}" destId="{D962B1C5-F1DE-4BEE-8467-86FAAB8003CC}" srcOrd="0" destOrd="0" presId="urn:microsoft.com/office/officeart/2018/2/layout/IconVerticalSolidList"/>
    <dgm:cxn modelId="{60F45682-FAE0-41E6-BC78-B84546EF5359}" type="presParOf" srcId="{3161E21C-0248-4120-A10C-D3C63EC746CF}" destId="{5AD7A344-28E3-4F82-B571-5540366FE80A}" srcOrd="1" destOrd="0" presId="urn:microsoft.com/office/officeart/2018/2/layout/IconVerticalSolidList"/>
    <dgm:cxn modelId="{AD241E6F-1E56-47E2-9D68-0BDA3F626A6F}" type="presParOf" srcId="{3161E21C-0248-4120-A10C-D3C63EC746CF}" destId="{BC2D0E92-2EEB-4D4B-9FAD-458AC44B41B1}" srcOrd="2" destOrd="0" presId="urn:microsoft.com/office/officeart/2018/2/layout/IconVerticalSolidList"/>
    <dgm:cxn modelId="{1717116E-59F6-4E47-96E5-13F8583A7C3B}" type="presParOf" srcId="{3161E21C-0248-4120-A10C-D3C63EC746CF}" destId="{1D778F32-82A7-48A1-8999-CBBB7D4A3CBB}" srcOrd="3" destOrd="0" presId="urn:microsoft.com/office/officeart/2018/2/layout/IconVerticalSolidList"/>
    <dgm:cxn modelId="{25004E68-CD2B-4E3E-9716-68B4253355EA}" type="presParOf" srcId="{01B3C2F4-E67D-4E78-9250-640500E6DED9}" destId="{936E55F8-6225-4326-A513-F8997BAC3665}" srcOrd="3" destOrd="0" presId="urn:microsoft.com/office/officeart/2018/2/layout/IconVerticalSolidList"/>
    <dgm:cxn modelId="{52740B27-96EA-4A41-9165-1F2C83F413E0}" type="presParOf" srcId="{01B3C2F4-E67D-4E78-9250-640500E6DED9}" destId="{CE3E1383-A840-429B-B6B5-728DAD5929FA}" srcOrd="4" destOrd="0" presId="urn:microsoft.com/office/officeart/2018/2/layout/IconVerticalSolidList"/>
    <dgm:cxn modelId="{0F6A3DE6-82B2-4BBB-A756-9175F61D210B}" type="presParOf" srcId="{CE3E1383-A840-429B-B6B5-728DAD5929FA}" destId="{326A1F63-964E-413A-B964-0825A7FB83BD}" srcOrd="0" destOrd="0" presId="urn:microsoft.com/office/officeart/2018/2/layout/IconVerticalSolidList"/>
    <dgm:cxn modelId="{B123E31C-178F-4C66-8C08-7DE553244652}" type="presParOf" srcId="{CE3E1383-A840-429B-B6B5-728DAD5929FA}" destId="{53D2EF16-2782-407F-A860-24F0EE07FB7A}" srcOrd="1" destOrd="0" presId="urn:microsoft.com/office/officeart/2018/2/layout/IconVerticalSolidList"/>
    <dgm:cxn modelId="{20ED3A5F-EEB9-4006-93C2-165249CC78C9}" type="presParOf" srcId="{CE3E1383-A840-429B-B6B5-728DAD5929FA}" destId="{9F8A9B31-0D1A-4D09-82BF-488EFD1A65FF}" srcOrd="2" destOrd="0" presId="urn:microsoft.com/office/officeart/2018/2/layout/IconVerticalSolidList"/>
    <dgm:cxn modelId="{308A249E-7DDA-476A-8B80-227EF654F3F7}" type="presParOf" srcId="{CE3E1383-A840-429B-B6B5-728DAD5929FA}" destId="{26816CC0-4CF7-4102-BD60-3D2C62B8A1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F14D2-C17A-49A6-9C23-BC3CF668525F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7551F-7C98-4A2D-941D-9749729844F8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123D4-BF0A-4523-A1F1-6BE0A752FEA9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Learn</a:t>
          </a:r>
          <a:r>
            <a:rPr lang="en-US" sz="2500" kern="1200">
              <a:latin typeface="Calibri Light" panose="020F0302020204030204"/>
            </a:rPr>
            <a:t> about Supreme Court Justice Ruth</a:t>
          </a:r>
          <a:r>
            <a:rPr lang="en-US" sz="2500" b="0" i="0" u="none" strike="noStrike" kern="1200" cap="none" baseline="0" noProof="0">
              <a:latin typeface="Calibri Light"/>
              <a:cs typeface="Calibri Light"/>
            </a:rPr>
            <a:t> Bader Ginsburg</a:t>
          </a:r>
          <a:r>
            <a:rPr lang="en-US" sz="2500" kern="1200">
              <a:latin typeface="Calibri Light" panose="020F0302020204030204"/>
            </a:rPr>
            <a:t>.</a:t>
          </a:r>
          <a:endParaRPr lang="en-US" sz="2500" b="0" i="0" u="none" strike="noStrike" kern="1200" cap="none" baseline="0" noProof="0">
            <a:solidFill>
              <a:srgbClr val="010000"/>
            </a:solidFill>
            <a:latin typeface="Calibri Light"/>
            <a:cs typeface="Calibri Light"/>
          </a:endParaRPr>
        </a:p>
      </dsp:txBody>
      <dsp:txXfrm>
        <a:off x="1941716" y="718"/>
        <a:ext cx="4571887" cy="1681139"/>
      </dsp:txXfrm>
    </dsp:sp>
    <dsp:sp modelId="{D962B1C5-F1DE-4BEE-8467-86FAAB8003CC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7A344-28E3-4F82-B571-5540366FE80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78F32-82A7-48A1-8999-CBBB7D4A3CB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Discuss</a:t>
          </a:r>
          <a:r>
            <a:rPr lang="en-US" sz="2500" kern="1200">
              <a:latin typeface="Calibri Light" panose="020F0302020204030204"/>
            </a:rPr>
            <a:t> the impact Ruth Bader Ginsburg had on gender equality. </a:t>
          </a:r>
          <a:endParaRPr lang="en-US" sz="2500" kern="1200"/>
        </a:p>
      </dsp:txBody>
      <dsp:txXfrm>
        <a:off x="1941716" y="2102143"/>
        <a:ext cx="4571887" cy="1681139"/>
      </dsp:txXfrm>
    </dsp:sp>
    <dsp:sp modelId="{326A1F63-964E-413A-B964-0825A7FB83BD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2EF16-2782-407F-A860-24F0EE07FB7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16CC0-4CF7-4102-BD60-3D2C62B8A15D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Reflect</a:t>
          </a:r>
          <a:r>
            <a:rPr lang="en-US" sz="2500" kern="1200">
              <a:latin typeface="Calibri Light" panose="020F0302020204030204"/>
            </a:rPr>
            <a:t> on</a:t>
          </a:r>
          <a:r>
            <a:rPr lang="en-US" sz="2500" kern="1200" dirty="0">
              <a:latin typeface="Calibri Light" panose="020F0302020204030204"/>
            </a:rPr>
            <a:t> </a:t>
          </a:r>
          <a:r>
            <a:rPr lang="en-US" sz="2500" kern="1200">
              <a:latin typeface="Calibri Light" panose="020F0302020204030204"/>
            </a:rPr>
            <a:t>the history of gender discrimination</a:t>
          </a:r>
          <a:r>
            <a:rPr lang="en-US" sz="2500" kern="1200" dirty="0">
              <a:latin typeface="Calibri Light" panose="020F0302020204030204"/>
            </a:rPr>
            <a:t> in the United States. </a:t>
          </a:r>
          <a:endParaRPr lang="en-US" sz="2500" kern="1200" dirty="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9311-2A65-436D-ABCA-21126EA7E53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3F02B-D9DB-4E90-9C05-E3CC4B057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1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5:01</a:t>
            </a:r>
          </a:p>
          <a:p>
            <a:endParaRPr lang="en-US" dirty="0"/>
          </a:p>
          <a:p>
            <a:r>
              <a:rPr lang="en-US" dirty="0"/>
              <a:t>https://youtu.be/i6Z5_RzMgQI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3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https://www.youtube.com/watch?v=BYpVLHF-UxE</a:t>
            </a:r>
          </a:p>
          <a:p>
            <a:endParaRPr lang="en-US" dirty="0"/>
          </a:p>
          <a:p>
            <a:r>
              <a:rPr lang="en-US" dirty="0"/>
              <a:t>3:59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7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Teacher, please complete a brief feedback survey by scanning the QR code or using the link below. </a:t>
            </a:r>
          </a:p>
          <a:p>
            <a:endParaRPr lang="en-US" dirty="0"/>
          </a:p>
          <a:p>
            <a:r>
              <a:rPr lang="en-US" dirty="0"/>
              <a:t>https://forms.office.com/Pages/ResponsePage.aspx?id=oUAqBCixxEqGSAFv-hIUh7oXrttstiBCsAXIu5FQ_QRUN09SMFZDT0FaNE9PSTBRTk9CME42WURWUy4u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3F02B-D9DB-4E90-9C05-E3CC4B0573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YpVLHF-UxE?feature=oembed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nKMBUQser4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Z5_RzMgQI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E4B1269F-BC8E-43A9-90F2-B75361C22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" r="1" b="31527"/>
          <a:stretch/>
        </p:blipFill>
        <p:spPr>
          <a:xfrm>
            <a:off x="4712834" y="59541"/>
            <a:ext cx="8074479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03" y="912813"/>
            <a:ext cx="683777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800" b="1" dirty="0"/>
              <a:t>Ruth Bader Ginsberg</a:t>
            </a:r>
            <a:endParaRPr lang="en-US" sz="5800" b="1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329" y="2022601"/>
            <a:ext cx="5227373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Stories of Excellence</a:t>
            </a:r>
            <a:endParaRPr lang="en-US" dirty="0"/>
          </a:p>
          <a:p>
            <a:pPr algn="l"/>
            <a:endParaRPr lang="en-US" sz="2000" dirty="0">
              <a:cs typeface="Calibri" panose="020F0502020204030204"/>
            </a:endParaRPr>
          </a:p>
          <a:p>
            <a:pPr algn="l"/>
            <a:r>
              <a:rPr lang="en-US" sz="2000" dirty="0"/>
              <a:t>Student Health &amp; Human Services</a:t>
            </a:r>
            <a:endParaRPr lang="en-US" sz="2000" dirty="0">
              <a:cs typeface="Calibri" panose="020F0502020204030204"/>
            </a:endParaRPr>
          </a:p>
          <a:p>
            <a:pPr algn="l"/>
            <a:r>
              <a:rPr lang="en-US" sz="2000" dirty="0"/>
              <a:t>Office of Human Relations, Diversity &amp; Equity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July 2022 </a:t>
            </a:r>
            <a:endParaRPr lang="en-US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9420A-DC29-4C13-9EDA-D46C7DB2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Woman and a Mother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9F0E48BC-464A-4D54-AA49-F4D42ED686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662" y="975392"/>
            <a:ext cx="6553545" cy="491515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7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D623D-E86F-4D43-96D6-1EB8B664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Professor Ginsburg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group of people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7385FA9A-4577-480F-B620-594D6196D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12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360A7-8B68-411B-B71D-49D9858D7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600" y="1548756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got her first job as a Law School Professor at Rutgers University. </a:t>
            </a:r>
          </a:p>
          <a:p>
            <a:endParaRPr lang="en-US" sz="2400" dirty="0">
              <a:solidFill>
                <a:srgbClr val="FFFFFF"/>
              </a:solidFill>
              <a:cs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was told </a:t>
            </a:r>
            <a:r>
              <a:rPr lang="en-US" sz="2400" dirty="0">
                <a:solidFill>
                  <a:srgbClr val="FFFFFF"/>
                </a:solidFill>
                <a:ea typeface="+mn-lt"/>
                <a:cs typeface="+mn-lt"/>
              </a:rPr>
              <a:t> she would be paid less than her male colleagues.</a:t>
            </a:r>
          </a:p>
          <a:p>
            <a:endParaRPr lang="en-US" sz="2400" dirty="0">
              <a:solidFill>
                <a:srgbClr val="FFFFFF"/>
              </a:solidFill>
              <a:cs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cs typeface="Calibri"/>
              </a:rPr>
              <a:t>Ruth filed a federal discrimination case against the university and won. 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325240-3F84-45F1-9C21-4E45A6F44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643624"/>
            <a:ext cx="2743200" cy="855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19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Ruth Bader Ginsburg was told she would get paid less than her male colleagues because she was a woman. </a:t>
            </a: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Do you think it's fair to pay someone less because of their gender identity? </a:t>
            </a:r>
            <a:r>
              <a:rPr lang="en-US" dirty="0">
                <a:solidFill>
                  <a:srgbClr val="FFFFFF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4181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448D9-2F34-449E-96F2-3847A50E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cs typeface="Calibri Light"/>
              </a:rPr>
              <a:t>Sex Discrimination</a:t>
            </a: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5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6140F1D0-94C6-4EC6-97F4-39073CEA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537"/>
          <a:stretch/>
        </p:blipFill>
        <p:spPr>
          <a:xfrm>
            <a:off x="466343" y="2127682"/>
            <a:ext cx="3499075" cy="4273118"/>
          </a:xfrm>
          <a:prstGeom prst="rect">
            <a:avLst/>
          </a:prstGeom>
        </p:spPr>
      </p:pic>
      <p:pic>
        <p:nvPicPr>
          <p:cNvPr id="6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B9D77A03-9D19-4211-AAC3-A3030644F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" r="2" b="2"/>
          <a:stretch/>
        </p:blipFill>
        <p:spPr>
          <a:xfrm>
            <a:off x="4166132" y="2134660"/>
            <a:ext cx="3502152" cy="426613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22D6-5E14-4AD4-B396-4D7A67C7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374" y="2131855"/>
            <a:ext cx="3943617" cy="427667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800" dirty="0">
                <a:cs typeface="Calibri"/>
              </a:rPr>
              <a:t>Ruth was dedicated to advancing protections for women.</a:t>
            </a:r>
            <a:endParaRPr lang="en-US" dirty="0"/>
          </a:p>
          <a:p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1970: Co-founded </a:t>
            </a:r>
            <a:r>
              <a:rPr lang="en-US" sz="1800" i="1" dirty="0">
                <a:cs typeface="Calibri"/>
              </a:rPr>
              <a:t>Women's Rights Law Reporter</a:t>
            </a:r>
          </a:p>
          <a:p>
            <a:pPr lvl="1"/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1972: Co-founded Women's Rights Project at the ACLU</a:t>
            </a:r>
            <a:endParaRPr lang="en-US" dirty="0"/>
          </a:p>
          <a:p>
            <a:pPr lvl="1"/>
            <a:endParaRPr lang="en-US" sz="1800" dirty="0"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1973-1976: Ruth argued six gender discrimination cases to the Supreme Court and won five!</a:t>
            </a:r>
            <a:endParaRPr lang="en-US" dirty="0"/>
          </a:p>
          <a:p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Ruth worked to make significant legal advances for women under the Equal Protection Clause of the Constitution.</a:t>
            </a:r>
            <a:endParaRPr lang="en-US" sz="1600" u="sng" baseline="30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7142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9A5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43B62-04B0-48A9-820A-CD9ABDF4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SCOTUS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4EF275E-87FD-40F1-9ADA-B4D07499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" r="35826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BFE6F5CF-A9E5-4A0E-B020-3D0DD3B46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r="37912" b="-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09449-F7C7-4183-B1C0-5F9C8858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cs typeface="Calibri"/>
              </a:rPr>
              <a:t>In 1993 Ruth was nominated by President Bill Clinton as an Associate Justice of the Supreme Court.  </a:t>
            </a:r>
          </a:p>
          <a:p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  <a:cs typeface="Calibri"/>
              </a:rPr>
              <a:t>Ruth was the 2nd woman in history to serve on the SCOTUS. </a:t>
            </a:r>
          </a:p>
          <a:p>
            <a:endParaRPr lang="en-US" sz="2400">
              <a:solidFill>
                <a:srgbClr val="FFFFFF"/>
              </a:solidFill>
              <a:cs typeface="Calibri"/>
            </a:endParaRPr>
          </a:p>
          <a:p>
            <a:r>
              <a:rPr lang="en-US" sz="2400">
                <a:solidFill>
                  <a:srgbClr val="FFFFFF"/>
                </a:solidFill>
                <a:cs typeface="Calibri"/>
              </a:rPr>
              <a:t>Ruth was the 1st Jewish woman to serve on the SCOTUS. </a:t>
            </a:r>
          </a:p>
        </p:txBody>
      </p:sp>
    </p:spTree>
    <p:extLst>
      <p:ext uri="{BB962C8B-B14F-4D97-AF65-F5344CB8AC3E}">
        <p14:creationId xmlns:p14="http://schemas.microsoft.com/office/powerpoint/2010/main" val="178625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790" y="1014577"/>
            <a:ext cx="6594189" cy="55205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In 1993 Ruth Bader Ginsburg was only the 2nd woman ever nominated to the Supreme Court. 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As of 2010, there were 3 women serving at the same time on the Supreme Court. </a:t>
            </a: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Out of 9 total Supreme Court Justices, do you think it matters what gender they are? </a:t>
            </a: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54302D8-403D-4A4B-A54A-C2BBD8ED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217600"/>
            <a:ext cx="3517106" cy="1970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15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E98A-04F9-4E5B-9E61-B8DAF07A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-3969"/>
            <a:ext cx="6254496" cy="1828800"/>
          </a:xfrm>
        </p:spPr>
        <p:txBody>
          <a:bodyPr>
            <a:normAutofit/>
          </a:bodyPr>
          <a:lstStyle/>
          <a:p>
            <a:r>
              <a:rPr lang="en-US" sz="4800" b="1">
                <a:cs typeface="Calibri Light"/>
              </a:rPr>
              <a:t>Major Wins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326EC-C0DB-4A22-B80C-818152BF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8" y="1822514"/>
            <a:ext cx="6659308" cy="435883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cs typeface="Calibri"/>
              </a:rPr>
              <a:t>Over Ruth's career, she fought for major victories for women: </a:t>
            </a:r>
          </a:p>
          <a:p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sign a mortgage without a man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have a bank account without a male co-signer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to have a job without being discriminated based on gender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The right for women to be pregnant/have kids and work. </a:t>
            </a:r>
          </a:p>
        </p:txBody>
      </p:sp>
      <p:pic>
        <p:nvPicPr>
          <p:cNvPr id="4" name="Picture 4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939651F2-8581-4CD0-9804-FBB374A47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30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F26AA-D4EB-4E17-984D-001B81FE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The Legacy Lives On</a:t>
            </a:r>
            <a:endParaRPr lang="en-US" sz="4000">
              <a:solidFill>
                <a:srgbClr val="FFFFFF"/>
              </a:solidFill>
            </a:endParaRP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EB63-D613-4688-83DB-9BCA6431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  <a:cs typeface="Calibri"/>
              </a:rPr>
              <a:t>Ruth Bader Ginsburg died on September 18, 2020 from complications of pancreatic cancer. </a:t>
            </a:r>
          </a:p>
          <a:p>
            <a:endParaRPr lang="en-US" sz="2200" dirty="0">
              <a:solidFill>
                <a:srgbClr val="FFFFFF"/>
              </a:solidFill>
              <a:cs typeface="Calibri"/>
            </a:endParaRPr>
          </a:p>
          <a:p>
            <a:r>
              <a:rPr lang="en-US" sz="2200" dirty="0">
                <a:solidFill>
                  <a:srgbClr val="FFFFFF"/>
                </a:solidFill>
                <a:cs typeface="Calibri"/>
              </a:rPr>
              <a:t>That night, and over the course of the weekend, thousands of people gathered at the Supreme Court building in Washington D.C. to honor her. 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1E4E12F-7DAF-4E26-87B1-43D9E0C4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206" y="347472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A group of people in a dark room&#10;&#10;Description automatically generated">
            <a:extLst>
              <a:ext uri="{FF2B5EF4-FFF2-40B4-BE49-F238E27FC236}">
                <a16:creationId xmlns:a16="http://schemas.microsoft.com/office/drawing/2014/main" id="{28ADC5D6-3E09-4F4B-8449-559E324A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3" y="3686461"/>
            <a:ext cx="4855464" cy="27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F4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4752E-5415-4158-BBF0-1B83EED3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Now What?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2701D-A471-4CA7-A643-D863E4E6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774" y="927558"/>
            <a:ext cx="3861608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Ruth's untimely death left a vacancy on the supreme court.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There was much debate about whether a new Supreme Court Justice should be nominated before the 2020 election.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On October 27, 2002 then-President Donald Trump nominated Amy Coney Barrett to the Supreme Court. </a:t>
            </a:r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7D610BEF-99F8-4EB9-AD5C-05E90CA1D9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5781" y="2571751"/>
            <a:ext cx="6596062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2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D98D1C-F2EB-49D5-899B-086F7E26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59849" y="-479"/>
            <a:ext cx="9132151" cy="6858478"/>
          </a:xfrm>
          <a:custGeom>
            <a:avLst/>
            <a:gdLst>
              <a:gd name="connsiteX0" fmla="*/ 5955776 w 9132151"/>
              <a:gd name="connsiteY0" fmla="*/ 0 h 6858478"/>
              <a:gd name="connsiteX1" fmla="*/ 5950199 w 9132151"/>
              <a:gd name="connsiteY1" fmla="*/ 0 h 6858478"/>
              <a:gd name="connsiteX2" fmla="*/ 4883971 w 9132151"/>
              <a:gd name="connsiteY2" fmla="*/ 0 h 6858478"/>
              <a:gd name="connsiteX3" fmla="*/ 0 w 9132151"/>
              <a:gd name="connsiteY3" fmla="*/ 0 h 6858478"/>
              <a:gd name="connsiteX4" fmla="*/ 0 w 9132151"/>
              <a:gd name="connsiteY4" fmla="*/ 6857916 h 6858478"/>
              <a:gd name="connsiteX5" fmla="*/ 1707856 w 9132151"/>
              <a:gd name="connsiteY5" fmla="*/ 6857916 h 6858478"/>
              <a:gd name="connsiteX6" fmla="*/ 1707596 w 9132151"/>
              <a:gd name="connsiteY6" fmla="*/ 6858478 h 6858478"/>
              <a:gd name="connsiteX7" fmla="*/ 9132151 w 9132151"/>
              <a:gd name="connsiteY7" fmla="*/ 6858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2151" h="6858478">
                <a:moveTo>
                  <a:pt x="5955776" y="0"/>
                </a:moveTo>
                <a:lnTo>
                  <a:pt x="5950199" y="0"/>
                </a:lnTo>
                <a:lnTo>
                  <a:pt x="4883971" y="0"/>
                </a:lnTo>
                <a:lnTo>
                  <a:pt x="0" y="0"/>
                </a:lnTo>
                <a:lnTo>
                  <a:pt x="0" y="6857916"/>
                </a:lnTo>
                <a:lnTo>
                  <a:pt x="1707856" y="6857916"/>
                </a:lnTo>
                <a:lnTo>
                  <a:pt x="1707596" y="6858478"/>
                </a:lnTo>
                <a:lnTo>
                  <a:pt x="9132151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4CA2D6-8008-4CEE-8D65-E6BE5477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69312" y="-3325"/>
            <a:ext cx="8722688" cy="6861324"/>
          </a:xfrm>
          <a:custGeom>
            <a:avLst/>
            <a:gdLst>
              <a:gd name="connsiteX0" fmla="*/ 5560897 w 8722688"/>
              <a:gd name="connsiteY0" fmla="*/ 0 h 6861324"/>
              <a:gd name="connsiteX1" fmla="*/ 5555346 w 8722688"/>
              <a:gd name="connsiteY1" fmla="*/ 0 h 6861324"/>
              <a:gd name="connsiteX2" fmla="*/ 4494013 w 8722688"/>
              <a:gd name="connsiteY2" fmla="*/ 0 h 6861324"/>
              <a:gd name="connsiteX3" fmla="*/ 681726 w 8722688"/>
              <a:gd name="connsiteY3" fmla="*/ 0 h 6861324"/>
              <a:gd name="connsiteX4" fmla="*/ 681726 w 8722688"/>
              <a:gd name="connsiteY4" fmla="*/ 479 h 6861324"/>
              <a:gd name="connsiteX5" fmla="*/ 0 w 8722688"/>
              <a:gd name="connsiteY5" fmla="*/ 479 h 6861324"/>
              <a:gd name="connsiteX6" fmla="*/ 0 w 8722688"/>
              <a:gd name="connsiteY6" fmla="*/ 6861324 h 6861324"/>
              <a:gd name="connsiteX7" fmla="*/ 2429574 w 8722688"/>
              <a:gd name="connsiteY7" fmla="*/ 6861324 h 6861324"/>
              <a:gd name="connsiteX8" fmla="*/ 2429574 w 8722688"/>
              <a:gd name="connsiteY8" fmla="*/ 6861323 h 6861324"/>
              <a:gd name="connsiteX9" fmla="*/ 8368134 w 8722688"/>
              <a:gd name="connsiteY9" fmla="*/ 6861323 h 6861324"/>
              <a:gd name="connsiteX10" fmla="*/ 8366822 w 8722688"/>
              <a:gd name="connsiteY10" fmla="*/ 6858478 h 6861324"/>
              <a:gd name="connsiteX11" fmla="*/ 8722688 w 8722688"/>
              <a:gd name="connsiteY11" fmla="*/ 6858478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2688" h="6861324">
                <a:moveTo>
                  <a:pt x="5560897" y="0"/>
                </a:moveTo>
                <a:lnTo>
                  <a:pt x="5555346" y="0"/>
                </a:lnTo>
                <a:lnTo>
                  <a:pt x="4494013" y="0"/>
                </a:lnTo>
                <a:lnTo>
                  <a:pt x="681726" y="0"/>
                </a:lnTo>
                <a:lnTo>
                  <a:pt x="681726" y="479"/>
                </a:lnTo>
                <a:lnTo>
                  <a:pt x="0" y="479"/>
                </a:lnTo>
                <a:lnTo>
                  <a:pt x="0" y="6861324"/>
                </a:lnTo>
                <a:lnTo>
                  <a:pt x="2429574" y="6861324"/>
                </a:lnTo>
                <a:lnTo>
                  <a:pt x="2429574" y="6861323"/>
                </a:lnTo>
                <a:lnTo>
                  <a:pt x="8368134" y="6861323"/>
                </a:lnTo>
                <a:lnTo>
                  <a:pt x="8366822" y="6858478"/>
                </a:lnTo>
                <a:lnTo>
                  <a:pt x="8722688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734E2-10DF-478B-9ACA-00D6A9E5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51697" cy="297815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Check Out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E9082-FE01-43FC-8FCF-55F6012D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400" y="939800"/>
            <a:ext cx="5232400" cy="48450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/>
              <a:t>What is your favorite flavor of ice cream? </a:t>
            </a:r>
          </a:p>
        </p:txBody>
      </p:sp>
    </p:spTree>
    <p:extLst>
      <p:ext uri="{BB962C8B-B14F-4D97-AF65-F5344CB8AC3E}">
        <p14:creationId xmlns:p14="http://schemas.microsoft.com/office/powerpoint/2010/main" val="30186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C3E6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EDFB5-9EE2-4CF4-BAE5-ADA4CA8B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 Light"/>
              </a:rPr>
              <a:t>Welcome</a:t>
            </a:r>
            <a:br>
              <a:rPr lang="en-US" dirty="0">
                <a:solidFill>
                  <a:srgbClr val="FFFFFF"/>
                </a:solidFill>
                <a:cs typeface="Calibri Light"/>
              </a:rPr>
            </a:br>
            <a:r>
              <a:rPr lang="en-US" dirty="0">
                <a:solidFill>
                  <a:srgbClr val="FFFFFF"/>
                </a:solidFill>
                <a:cs typeface="Calibri Light"/>
              </a:rPr>
              <a:t>Check In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5" descr="A picture containing person, indoor, holding, glasses&#10;&#10;Description automatically generated">
            <a:extLst>
              <a:ext uri="{FF2B5EF4-FFF2-40B4-BE49-F238E27FC236}">
                <a16:creationId xmlns:a16="http://schemas.microsoft.com/office/drawing/2014/main" id="{7CC16A7C-04D2-4EF3-A376-507D4E9A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2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68CE9-0F7B-4577-BE00-7E282276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FFFFFF"/>
                </a:solidFill>
                <a:cs typeface="Calibri"/>
              </a:rPr>
              <a:t>Do you think you will still be exercising when you're in your 80's? </a:t>
            </a:r>
          </a:p>
        </p:txBody>
      </p:sp>
    </p:spTree>
    <p:extLst>
      <p:ext uri="{BB962C8B-B14F-4D97-AF65-F5344CB8AC3E}">
        <p14:creationId xmlns:p14="http://schemas.microsoft.com/office/powerpoint/2010/main" val="34656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C3835-F1D1-A3C9-CC15-E900CFFD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550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 Relations, Diversity &amp; Equity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550D7-78A4-EBBE-D7C4-F284AC0A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08" y="643467"/>
            <a:ext cx="50418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4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28402-08AE-5B19-2030-02A6F011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 Feedback</a:t>
            </a:r>
          </a:p>
        </p:txBody>
      </p:sp>
      <p:pic>
        <p:nvPicPr>
          <p:cNvPr id="1026" name="Picture 2" descr="QRCode for HRDE Advisory Lesson Feedback Survey">
            <a:extLst>
              <a:ext uri="{FF2B5EF4-FFF2-40B4-BE49-F238E27FC236}">
                <a16:creationId xmlns:a16="http://schemas.microsoft.com/office/drawing/2014/main" id="{F085526F-46B9-BFE4-AEF4-9B977FC1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2611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5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8A41C-56F0-4ACD-861B-5EB723B4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Objectives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6843AF-1DE2-41FD-BE93-ACF9CB1CA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12845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928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6DB80-71AC-4826-8D43-12AAC3A7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23" y="1622066"/>
            <a:ext cx="35542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Biography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4CDD044-3DE8-4A07-B20F-652D82C02E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69512" y="848487"/>
            <a:ext cx="6842388" cy="51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E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144855-DB6D-43EE-A72C-C5DC8CFF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Early Life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E4AC6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vintage photo of a child posing for a picture&#10;&#10;Description automatically generated">
            <a:extLst>
              <a:ext uri="{FF2B5EF4-FFF2-40B4-BE49-F238E27FC236}">
                <a16:creationId xmlns:a16="http://schemas.microsoft.com/office/drawing/2014/main" id="{F069928E-1187-4530-8D50-ECE89AA4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26" y="2667954"/>
            <a:ext cx="2535616" cy="36352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E4AC64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84FD608-E927-4B7E-93B5-21A42CEAB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414" y="2667953"/>
            <a:ext cx="2726470" cy="363529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605F8-DE26-4C9A-AA92-D907E412F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057" y="762983"/>
            <a:ext cx="3515128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  <a:cs typeface="Calibri"/>
              </a:rPr>
              <a:t>Joan Ruth Bader was born in Brooklyn New York in 1933.  </a:t>
            </a:r>
            <a:endParaRPr lang="en-US" sz="1700">
              <a:solidFill>
                <a:srgbClr val="FFFFFF"/>
              </a:solidFill>
            </a:endParaRP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She started going by Ruth in grade school because there were several girls in her class named Joan.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Ruth's mother was engaged in Ruth's education, wanting to ensure Ruth got as far as she could academically.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r>
              <a:rPr lang="en-US" sz="1700">
                <a:solidFill>
                  <a:srgbClr val="FFFFFF"/>
                </a:solidFill>
                <a:cs typeface="Calibri"/>
              </a:rPr>
              <a:t>Ruth's mother died the day before Ruth's high school graduation, but her passion for education would live on in Ruth forever. </a:t>
            </a:r>
          </a:p>
          <a:p>
            <a:endParaRPr lang="en-US" sz="1700">
              <a:solidFill>
                <a:srgbClr val="FFFFFF"/>
              </a:solidFill>
              <a:cs typeface="Calibri"/>
            </a:endParaRPr>
          </a:p>
          <a:p>
            <a:endParaRPr lang="en-US" sz="17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22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A3D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63D5F-35FF-4D8A-A6AE-B765C231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College and Career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DA150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erson posing for a photo&#10;&#10;Description automatically generated">
            <a:extLst>
              <a:ext uri="{FF2B5EF4-FFF2-40B4-BE49-F238E27FC236}">
                <a16:creationId xmlns:a16="http://schemas.microsoft.com/office/drawing/2014/main" id="{DAF9937B-9A79-4E1F-BB0D-B0C37E16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0" y="2679860"/>
            <a:ext cx="2975175" cy="36352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DA150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486E578C-2B9A-4800-8D11-F8523F52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0" y="2827410"/>
            <a:ext cx="3067358" cy="29830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70DC-6EF4-49D2-A9E3-CAC70F543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976" y="762983"/>
            <a:ext cx="3962400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Ruth graduated from Cornell University as #1 ranked female student in her class.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While at Cornell, Ruth met her husband, Martin Ginsburg.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After college, Ruth worked at the Social Security Administration. </a:t>
            </a: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/>
              </a:rPr>
              <a:t>When Ruth became pregnant with her first child, she was demoted.</a:t>
            </a:r>
          </a:p>
        </p:txBody>
      </p:sp>
    </p:spTree>
    <p:extLst>
      <p:ext uri="{BB962C8B-B14F-4D97-AF65-F5344CB8AC3E}">
        <p14:creationId xmlns:p14="http://schemas.microsoft.com/office/powerpoint/2010/main" val="424999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Ruth Bader Ginsburg was demoted from her first job when she was pregnant. </a:t>
            </a: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cs typeface="Calibri"/>
              </a:rPr>
              <a:t>Why would a company demote a pregnant woman? </a:t>
            </a:r>
          </a:p>
        </p:txBody>
      </p:sp>
    </p:spTree>
    <p:extLst>
      <p:ext uri="{BB962C8B-B14F-4D97-AF65-F5344CB8AC3E}">
        <p14:creationId xmlns:p14="http://schemas.microsoft.com/office/powerpoint/2010/main" val="390703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CEB1-074F-466D-A963-F3EFC975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04" y="384258"/>
            <a:ext cx="5677719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Law School and Beyond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DF41DC-4C6F-425F-AC9E-69EF3D43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52801"/>
            <a:ext cx="4338324" cy="28170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02CEA-C925-499E-9387-338CA7C1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986" y="1717077"/>
            <a:ext cx="5469245" cy="47175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Ruth entered Harvard Law School after her daughter was born. 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There were only 9 women in the program at the time – and 500 men.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Ruth transferred to Columbia Law School where she tied for first in her class.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After graduation Ruth struggled to get a job because of her gender. </a:t>
            </a:r>
          </a:p>
        </p:txBody>
      </p:sp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EFAD877-F986-4B73-BD0C-116396F3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9" y="3258217"/>
            <a:ext cx="3445669" cy="21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78E7-8EB9-4E48-ABF7-6309A110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Reflection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9002D-3337-4082-B96E-0621E5FE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9" y="583616"/>
            <a:ext cx="6594189" cy="55205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Ruth Bader Ginsburg struggled to find a job as a lawyer because she was a woman. </a:t>
            </a: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Why do you think law firms preferred hiring male lawyers? </a:t>
            </a:r>
          </a:p>
        </p:txBody>
      </p:sp>
    </p:spTree>
    <p:extLst>
      <p:ext uri="{BB962C8B-B14F-4D97-AF65-F5344CB8AC3E}">
        <p14:creationId xmlns:p14="http://schemas.microsoft.com/office/powerpoint/2010/main" val="4236058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798</Words>
  <Application>Microsoft Office PowerPoint</Application>
  <PresentationFormat>Widescreen</PresentationFormat>
  <Paragraphs>118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Ruth Bader Ginsberg</vt:lpstr>
      <vt:lpstr>Welcome Check In</vt:lpstr>
      <vt:lpstr>Objectives</vt:lpstr>
      <vt:lpstr>Biography </vt:lpstr>
      <vt:lpstr>Early Life</vt:lpstr>
      <vt:lpstr>College and Career</vt:lpstr>
      <vt:lpstr>Reflection</vt:lpstr>
      <vt:lpstr>Law School and Beyond</vt:lpstr>
      <vt:lpstr>Reflection</vt:lpstr>
      <vt:lpstr>A Woman and a Mother</vt:lpstr>
      <vt:lpstr>Professor Ginsburg</vt:lpstr>
      <vt:lpstr>Reflection</vt:lpstr>
      <vt:lpstr>Sex Discrimination</vt:lpstr>
      <vt:lpstr>SCOTUS</vt:lpstr>
      <vt:lpstr>Reflection</vt:lpstr>
      <vt:lpstr>Major Wins </vt:lpstr>
      <vt:lpstr>The Legacy Lives On</vt:lpstr>
      <vt:lpstr>Now What? </vt:lpstr>
      <vt:lpstr>Check Out</vt:lpstr>
      <vt:lpstr>Human Relations, Diversity &amp; Equity</vt:lpstr>
      <vt:lpstr>Teacher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Ruth Bade Ginsberg</dc:title>
  <dc:creator>Jules Gomez</dc:creator>
  <cp:lastModifiedBy>Gomez, Julie</cp:lastModifiedBy>
  <cp:revision>487</cp:revision>
  <dcterms:created xsi:type="dcterms:W3CDTF">2020-09-21T16:02:24Z</dcterms:created>
  <dcterms:modified xsi:type="dcterms:W3CDTF">2022-07-25T21:22:35Z</dcterms:modified>
</cp:coreProperties>
</file>